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"/>
  </p:notesMasterIdLst>
  <p:sldIdLst>
    <p:sldId id="257" r:id="rId2"/>
    <p:sldId id="260" r:id="rId3"/>
    <p:sldId id="264" r:id="rId4"/>
    <p:sldId id="263" r:id="rId5"/>
    <p:sldId id="262" r:id="rId6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605"/>
    <p:restoredTop sz="95837" autoAdjust="0"/>
  </p:normalViewPr>
  <p:slideViewPr>
    <p:cSldViewPr snapToGrid="0" snapToObjects="1">
      <p:cViewPr>
        <p:scale>
          <a:sx n="70" d="100"/>
          <a:sy n="70" d="100"/>
        </p:scale>
        <p:origin x="944" y="7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5C2733-3B45-4700-8616-4C4C66312EAD}" type="datetimeFigureOut">
              <a:rPr lang="de-DE" smtClean="0"/>
              <a:t>05.11.2018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1D91E1-EE03-4C8F-8843-C0B72FA7679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568498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>
                <a:solidFill>
                  <a:schemeClr val="bg1"/>
                </a:solidFill>
              </a:rPr>
              <a:t>Problem: </a:t>
            </a:r>
            <a:r>
              <a:rPr lang="de-DE" dirty="0" err="1">
                <a:solidFill>
                  <a:schemeClr val="bg1"/>
                </a:solidFill>
              </a:rPr>
              <a:t>Residents</a:t>
            </a:r>
            <a:r>
              <a:rPr lang="de-DE" dirty="0">
                <a:solidFill>
                  <a:schemeClr val="bg1"/>
                </a:solidFill>
              </a:rPr>
              <a:t>, </a:t>
            </a:r>
            <a:r>
              <a:rPr lang="de-DE" dirty="0" err="1">
                <a:solidFill>
                  <a:schemeClr val="bg1"/>
                </a:solidFill>
              </a:rPr>
              <a:t>flora</a:t>
            </a:r>
            <a:r>
              <a:rPr lang="de-DE" dirty="0">
                <a:solidFill>
                  <a:schemeClr val="bg1"/>
                </a:solidFill>
              </a:rPr>
              <a:t>, </a:t>
            </a:r>
            <a:r>
              <a:rPr lang="de-DE" dirty="0" err="1">
                <a:solidFill>
                  <a:schemeClr val="bg1"/>
                </a:solidFill>
              </a:rPr>
              <a:t>fauna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are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bothered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by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traffic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noise</a:t>
            </a:r>
            <a:r>
              <a:rPr lang="de-DE" dirty="0">
                <a:solidFill>
                  <a:schemeClr val="bg1"/>
                </a:solidFill>
              </a:rPr>
              <a:t> and </a:t>
            </a:r>
            <a:r>
              <a:rPr lang="de-DE" dirty="0" err="1">
                <a:solidFill>
                  <a:schemeClr val="bg1"/>
                </a:solidFill>
              </a:rPr>
              <a:t>street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lights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during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the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night</a:t>
            </a:r>
            <a:endParaRPr lang="de-DE" dirty="0">
              <a:solidFill>
                <a:schemeClr val="bg1"/>
              </a:solidFill>
            </a:endParaRP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1D91E1-EE03-4C8F-8843-C0B72FA7679A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842893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Smart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implementation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existing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signs</a:t>
            </a:r>
            <a:endParaRPr lang="de-DE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1D91E1-EE03-4C8F-8843-C0B72FA7679A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282443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Smart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implementation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existing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signs</a:t>
            </a:r>
            <a:endParaRPr lang="de-DE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1D91E1-EE03-4C8F-8843-C0B72FA7679A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179717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Die kurzen Lärmspitzen werden vom Mittelungspegel kaum erfasst, sind aber äußerst störend.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1D91E1-EE03-4C8F-8843-C0B72FA7679A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782308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1D91E1-EE03-4C8F-8843-C0B72FA7679A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01253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F1E906-A45B-3446-8E92-4CB965F5E1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F38F00B3-0416-CF4D-990E-31FE0A4EE8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7208F5C-D9D3-DE4D-A44C-32CB941C78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215BB-E34D-7C4A-AAEA-2A7474369998}" type="datetimeFigureOut">
              <a:rPr lang="de-DE" smtClean="0"/>
              <a:t>05.11.2018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6E0B84-4D48-8949-BC4F-0F82236CEA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0D09FCF-2EB1-1744-B220-D1271E22F8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7FEAC-E832-FB43-8A38-8600FFD7BAD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031579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DD6759-A39C-1F49-B0D1-C42D6805F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6E9A06AF-BBB0-C640-BD95-C61F8FBEC6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AD9F3D8-8BB2-FA40-99B3-28AB92A8B9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215BB-E34D-7C4A-AAEA-2A7474369998}" type="datetimeFigureOut">
              <a:rPr lang="de-DE" smtClean="0"/>
              <a:t>05.11.2018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7A34D1C-8B88-014E-AAF0-61E64D2DB4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84C4580-6715-8943-827E-11203A4EC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7FEAC-E832-FB43-8A38-8600FFD7BAD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900688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D55C7FAD-EFCE-6E44-85D3-F090B934C92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9CA5BD06-86F6-F04E-9F38-DF0AC89099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29DDDE5-E673-B549-849A-04C36DB10F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215BB-E34D-7C4A-AAEA-2A7474369998}" type="datetimeFigureOut">
              <a:rPr lang="de-DE" smtClean="0"/>
              <a:t>05.11.2018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CE543AF-8B0E-6246-9732-86F7D23A3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9EBC98F-2784-2D43-9321-6341E77E08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7FEAC-E832-FB43-8A38-8600FFD7BAD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684216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6E995A-39A6-6546-8B9E-FBD21EC6A9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28FA643-8236-9945-94A5-0A4417E7BE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98B5777-CAEA-A247-A7A1-DC481BBE9F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215BB-E34D-7C4A-AAEA-2A7474369998}" type="datetimeFigureOut">
              <a:rPr lang="de-DE" smtClean="0"/>
              <a:t>05.11.2018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E0E4ABB-CAD7-C846-A4BC-F859CB6712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C976B08-6FBB-F444-B8B3-14C5D12C8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7FEAC-E832-FB43-8A38-8600FFD7BAD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618537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C7C32F0-F948-9F49-A603-6BA2E51A00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7F3459E-AF73-804B-B75A-8B4A14064F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5371C95-FEDF-914C-8088-28DC2A0299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215BB-E34D-7C4A-AAEA-2A7474369998}" type="datetimeFigureOut">
              <a:rPr lang="de-DE" smtClean="0"/>
              <a:t>05.11.2018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63BAC59-9CF7-9546-89AD-DF5645EC97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F476895-51F6-A545-A572-06D16188F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7FEAC-E832-FB43-8A38-8600FFD7BAD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602636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77733B4-5A8F-1048-824E-B43D3463F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8225172-7DAC-0746-8066-90E2F18E81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A777E31-DD6A-AE40-88A0-B778E651CE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A9653FA-543E-0E4E-8C2B-D25622EFD4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215BB-E34D-7C4A-AAEA-2A7474369998}" type="datetimeFigureOut">
              <a:rPr lang="de-DE" smtClean="0"/>
              <a:t>05.11.2018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8AE4FD3-D41B-B34C-A255-05674C66AD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A8D1B58-DC78-904A-8F67-46DD597CC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7FEAC-E832-FB43-8A38-8600FFD7BAD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166506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C6D02B6-F322-154D-A152-D4AE6564F8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049CE24-4966-CD49-A193-0E2AF7F9E2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AED5508-D136-9D44-BD88-5DDD688462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B8BF481F-C8B1-2841-A43B-6A5FFAC055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2FEB7308-B7EF-0B46-9E01-D326495FC29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D6ABCC62-B737-3544-A63C-E8995347DA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215BB-E34D-7C4A-AAEA-2A7474369998}" type="datetimeFigureOut">
              <a:rPr lang="de-DE" smtClean="0"/>
              <a:t>05.11.2018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20D103DD-F49E-F342-93DB-A66BEE8F00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62042B94-B902-0747-8A65-91B1C93BB4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7FEAC-E832-FB43-8A38-8600FFD7BAD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154289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2B185A6-1C49-554A-9413-FEF7E48052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C0E669F3-331F-3643-B5E2-ABE71E6380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215BB-E34D-7C4A-AAEA-2A7474369998}" type="datetimeFigureOut">
              <a:rPr lang="de-DE" smtClean="0"/>
              <a:t>05.11.2018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E2ADDBA-F3ED-C848-AAEB-272C398F3A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2CDA2AC-CD6D-EB48-995C-9E05E3061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7FEAC-E832-FB43-8A38-8600FFD7BAD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165361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F64C2CB8-D974-7E46-A9E8-8856F037F6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215BB-E34D-7C4A-AAEA-2A7474369998}" type="datetimeFigureOut">
              <a:rPr lang="de-DE" smtClean="0"/>
              <a:t>05.11.2018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9CF103A-2EF9-0A43-B0FC-F29A2AB2D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A85B835-1992-8F4A-A42F-17184B1F0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7FEAC-E832-FB43-8A38-8600FFD7BAD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031568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337BBA-2A3B-EC49-887A-3FCDDAA00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23E5F04-3C6E-2A48-9CE1-FD59483A61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7C2D59E-AAE4-B04E-AE6F-A109C98E14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D2AE06C-755D-8043-819A-4A4DD1F67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215BB-E34D-7C4A-AAEA-2A7474369998}" type="datetimeFigureOut">
              <a:rPr lang="de-DE" smtClean="0"/>
              <a:t>05.11.2018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ABFAA91-3A85-6940-9E80-56688B25EF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ABC8320-9DC8-6D46-902E-FEEEBD94D3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7FEAC-E832-FB43-8A38-8600FFD7BAD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374857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FB41B34-9CC2-434D-A454-27F36F25D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1E6234AC-4747-B540-A1AC-EF098964056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598EC2E1-F6A7-C54F-B539-D1EC349469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9F7C018-7FBC-B345-B378-EF4E7A0D3B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215BB-E34D-7C4A-AAEA-2A7474369998}" type="datetimeFigureOut">
              <a:rPr lang="de-DE" smtClean="0"/>
              <a:t>05.11.2018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B1DADD8-0886-FC47-B9F3-14716894A0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6C02988-705A-4440-A612-C0D82D4B97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7FEAC-E832-FB43-8A38-8600FFD7BAD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166679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319CAA64-FE31-D54A-A765-FC7DCFECF5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4F363A7-A027-6F4D-82D8-A17202F7D0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148DDDB-1A67-9944-A90C-3FF9C41046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5215BB-E34D-7C4A-AAEA-2A7474369998}" type="datetimeFigureOut">
              <a:rPr lang="de-DE" smtClean="0"/>
              <a:t>05.11.2018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9C73E35-6CF5-B342-87A0-A25DACF94B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E58AF9F-EB27-C046-B6B5-D68D676ABA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07FEAC-E832-FB43-8A38-8600FFD7BAD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392527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svg"/><Relationship Id="rId3" Type="http://schemas.openxmlformats.org/officeDocument/2006/relationships/image" Target="../media/image1.jp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9.sv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jpe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svg"/><Relationship Id="rId10" Type="http://schemas.openxmlformats.org/officeDocument/2006/relationships/image" Target="../media/image25.sv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A392D809-99CD-4A34-B7CE-C85DFCC7A2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71273" y="0"/>
            <a:ext cx="13246234" cy="73152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EBD0C0D2-F5CF-1949-B169-7DC5A1BC24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DE" b="1" dirty="0">
                <a:solidFill>
                  <a:schemeClr val="accent2"/>
                </a:solidFill>
              </a:rPr>
              <a:t>Problem – </a:t>
            </a:r>
            <a:r>
              <a:rPr lang="de-DE" b="1" dirty="0" err="1">
                <a:solidFill>
                  <a:schemeClr val="accent2"/>
                </a:solidFill>
              </a:rPr>
              <a:t>Why</a:t>
            </a:r>
            <a:r>
              <a:rPr lang="de-DE" b="1" dirty="0">
                <a:solidFill>
                  <a:schemeClr val="accent2"/>
                </a:solidFill>
              </a:rPr>
              <a:t>?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9EAC48E7-90DE-0B45-A22B-F6DAB9F66C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2187" y="4464130"/>
            <a:ext cx="1015574" cy="1015574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93C1CCD2-5DC2-6C40-ADE5-0C26CCD08D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1423" y="4443455"/>
            <a:ext cx="1204207" cy="1204207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EA30715E-4DAF-0043-8389-79B5100C2A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745319">
            <a:off x="4857520" y="2767063"/>
            <a:ext cx="1258967" cy="1258967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CDED351D-5B7B-BE47-8B77-F3D375E01B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05647" y="3231859"/>
            <a:ext cx="858524" cy="858524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B7C4E8F8-17B4-4FE0-A344-A1171A3082E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582187" y="1703158"/>
            <a:ext cx="858127" cy="858127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87225A16-AAA2-4693-8448-C3997617075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582187" y="3113288"/>
            <a:ext cx="943816" cy="943816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8DC5EAD8-4679-4E68-8517-48BB4EF61D8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212589" y="1690688"/>
            <a:ext cx="1066708" cy="1066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5474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>
            <a:extLst>
              <a:ext uri="{FF2B5EF4-FFF2-40B4-BE49-F238E27FC236}">
                <a16:creationId xmlns:a16="http://schemas.microsoft.com/office/drawing/2014/main" id="{776B18A5-EC4A-42DD-B298-1E35E2CF55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66670" y="-720360"/>
            <a:ext cx="13511040" cy="8671971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E030BC81-392C-4B0E-B0EB-D98D8B25AE08}"/>
              </a:ext>
            </a:extLst>
          </p:cNvPr>
          <p:cNvSpPr/>
          <p:nvPr/>
        </p:nvSpPr>
        <p:spPr>
          <a:xfrm>
            <a:off x="-455880" y="-190558"/>
            <a:ext cx="12829608" cy="8878317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48000">
                <a:schemeClr val="accent1">
                  <a:alpha val="25000"/>
                  <a:lumMod val="61000"/>
                  <a:lumOff val="39000"/>
                </a:schemeClr>
              </a:gs>
              <a:gs pos="94000">
                <a:schemeClr val="accent1">
                  <a:lumMod val="45000"/>
                  <a:lumOff val="55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accent2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159E1C9-CFFF-624F-8757-E77D7E2852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5840"/>
            <a:ext cx="6797040" cy="1325563"/>
          </a:xfrm>
        </p:spPr>
        <p:txBody>
          <a:bodyPr/>
          <a:lstStyle/>
          <a:p>
            <a:r>
              <a:rPr lang="de-DE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How</a:t>
            </a:r>
            <a:r>
              <a:rPr lang="de-DE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de-DE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to</a:t>
            </a:r>
            <a:r>
              <a:rPr lang="de-DE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...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6B40581-BC02-8046-9FA7-C8674D4385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05225" y="4145428"/>
            <a:ext cx="8039773" cy="3413021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de-DE" sz="3000" dirty="0" err="1">
                <a:solidFill>
                  <a:schemeClr val="accent2"/>
                </a:solidFill>
                <a:cs typeface="Arial" panose="020B0604020202020204" pitchFamily="34" charset="0"/>
              </a:rPr>
              <a:t>Measuring</a:t>
            </a:r>
            <a:r>
              <a:rPr lang="de-DE" sz="3000" dirty="0">
                <a:solidFill>
                  <a:schemeClr val="accent2"/>
                </a:solidFill>
                <a:cs typeface="Arial" panose="020B0604020202020204" pitchFamily="34" charset="0"/>
              </a:rPr>
              <a:t> </a:t>
            </a:r>
            <a:r>
              <a:rPr lang="de-DE" sz="3000" dirty="0" err="1">
                <a:solidFill>
                  <a:schemeClr val="accent2"/>
                </a:solidFill>
                <a:cs typeface="Arial" panose="020B0604020202020204" pitchFamily="34" charset="0"/>
              </a:rPr>
              <a:t>noise</a:t>
            </a:r>
            <a:r>
              <a:rPr lang="de-DE" sz="3000" dirty="0">
                <a:solidFill>
                  <a:schemeClr val="accent2"/>
                </a:solidFill>
                <a:cs typeface="Arial" panose="020B0604020202020204" pitchFamily="34" charset="0"/>
              </a:rPr>
              <a:t> &amp; light </a:t>
            </a:r>
            <a:r>
              <a:rPr lang="de-DE" sz="3000" dirty="0" err="1">
                <a:solidFill>
                  <a:schemeClr val="accent2"/>
                </a:solidFill>
                <a:cs typeface="Arial" panose="020B0604020202020204" pitchFamily="34" charset="0"/>
              </a:rPr>
              <a:t>data</a:t>
            </a:r>
            <a:r>
              <a:rPr lang="de-DE" sz="3000" dirty="0">
                <a:solidFill>
                  <a:schemeClr val="accent2"/>
                </a:solidFill>
                <a:cs typeface="Arial" panose="020B0604020202020204" pitchFamily="34" charset="0"/>
              </a:rPr>
              <a:t> </a:t>
            </a:r>
          </a:p>
          <a:p>
            <a:pPr>
              <a:lnSpc>
                <a:spcPct val="120000"/>
              </a:lnSpc>
            </a:pPr>
            <a:r>
              <a:rPr lang="de-DE" sz="3000" dirty="0" err="1">
                <a:solidFill>
                  <a:schemeClr val="accent2"/>
                </a:solidFill>
                <a:cs typeface="Arial" panose="020B0604020202020204" pitchFamily="34" charset="0"/>
              </a:rPr>
              <a:t>Dynamically</a:t>
            </a:r>
            <a:r>
              <a:rPr lang="de-DE" sz="3000" dirty="0">
                <a:solidFill>
                  <a:schemeClr val="accent2"/>
                </a:solidFill>
                <a:cs typeface="Arial" panose="020B0604020202020204" pitchFamily="34" charset="0"/>
              </a:rPr>
              <a:t> </a:t>
            </a:r>
            <a:r>
              <a:rPr lang="de-DE" sz="3000" dirty="0" err="1">
                <a:solidFill>
                  <a:schemeClr val="accent2"/>
                </a:solidFill>
                <a:cs typeface="Arial" panose="020B0604020202020204" pitchFamily="34" charset="0"/>
              </a:rPr>
              <a:t>divert</a:t>
            </a:r>
            <a:r>
              <a:rPr lang="de-DE" sz="3000" dirty="0">
                <a:solidFill>
                  <a:schemeClr val="accent2"/>
                </a:solidFill>
                <a:cs typeface="Arial" panose="020B0604020202020204" pitchFamily="34" charset="0"/>
              </a:rPr>
              <a:t> </a:t>
            </a:r>
            <a:r>
              <a:rPr lang="de-DE" sz="3000" dirty="0" err="1">
                <a:solidFill>
                  <a:schemeClr val="accent2"/>
                </a:solidFill>
                <a:cs typeface="Arial" panose="020B0604020202020204" pitchFamily="34" charset="0"/>
              </a:rPr>
              <a:t>traffic</a:t>
            </a:r>
            <a:r>
              <a:rPr lang="de-DE" sz="3000" dirty="0">
                <a:solidFill>
                  <a:schemeClr val="accent2"/>
                </a:solidFill>
                <a:cs typeface="Arial" panose="020B0604020202020204" pitchFamily="34" charset="0"/>
              </a:rPr>
              <a:t> &amp; </a:t>
            </a:r>
            <a:r>
              <a:rPr lang="de-DE" sz="3000" dirty="0" err="1">
                <a:solidFill>
                  <a:schemeClr val="accent2"/>
                </a:solidFill>
                <a:cs typeface="Arial" panose="020B0604020202020204" pitchFamily="34" charset="0"/>
              </a:rPr>
              <a:t>dim</a:t>
            </a:r>
            <a:r>
              <a:rPr lang="de-DE" sz="3000" dirty="0">
                <a:solidFill>
                  <a:schemeClr val="accent2"/>
                </a:solidFill>
                <a:cs typeface="Arial" panose="020B0604020202020204" pitchFamily="34" charset="0"/>
              </a:rPr>
              <a:t> </a:t>
            </a:r>
            <a:r>
              <a:rPr lang="de-DE" sz="3000" dirty="0" err="1">
                <a:solidFill>
                  <a:schemeClr val="accent2"/>
                </a:solidFill>
                <a:cs typeface="Arial" panose="020B0604020202020204" pitchFamily="34" charset="0"/>
              </a:rPr>
              <a:t>street</a:t>
            </a:r>
            <a:r>
              <a:rPr lang="de-DE" sz="3000" dirty="0">
                <a:solidFill>
                  <a:schemeClr val="accent2"/>
                </a:solidFill>
                <a:cs typeface="Arial" panose="020B0604020202020204" pitchFamily="34" charset="0"/>
              </a:rPr>
              <a:t> </a:t>
            </a:r>
            <a:r>
              <a:rPr lang="de-DE" sz="3000" dirty="0" err="1">
                <a:solidFill>
                  <a:schemeClr val="accent2"/>
                </a:solidFill>
                <a:cs typeface="Arial" panose="020B0604020202020204" pitchFamily="34" charset="0"/>
              </a:rPr>
              <a:t>lights</a:t>
            </a:r>
            <a:endParaRPr lang="de-DE" sz="2200" dirty="0">
              <a:solidFill>
                <a:schemeClr val="accent2"/>
              </a:solidFill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de-DE" sz="3000" dirty="0">
                <a:solidFill>
                  <a:schemeClr val="accent2"/>
                </a:solidFill>
                <a:cs typeface="Arial" panose="020B0604020202020204" pitchFamily="34" charset="0"/>
              </a:rPr>
              <a:t>Streets </a:t>
            </a:r>
            <a:r>
              <a:rPr lang="de-DE" sz="3000" dirty="0" err="1">
                <a:solidFill>
                  <a:schemeClr val="accent2"/>
                </a:solidFill>
                <a:cs typeface="Arial" panose="020B0604020202020204" pitchFamily="34" charset="0"/>
              </a:rPr>
              <a:t>are</a:t>
            </a:r>
            <a:r>
              <a:rPr lang="de-DE" sz="3000" dirty="0">
                <a:solidFill>
                  <a:schemeClr val="accent2"/>
                </a:solidFill>
                <a:cs typeface="Arial" panose="020B0604020202020204" pitchFamily="34" charset="0"/>
              </a:rPr>
              <a:t> </a:t>
            </a:r>
            <a:r>
              <a:rPr lang="de-DE" sz="3000" dirty="0" err="1">
                <a:solidFill>
                  <a:schemeClr val="accent2"/>
                </a:solidFill>
                <a:cs typeface="Arial" panose="020B0604020202020204" pitchFamily="34" charset="0"/>
              </a:rPr>
              <a:t>opened</a:t>
            </a:r>
            <a:r>
              <a:rPr lang="de-DE" sz="3000" dirty="0">
                <a:solidFill>
                  <a:schemeClr val="accent2"/>
                </a:solidFill>
                <a:cs typeface="Arial" panose="020B0604020202020204" pitchFamily="34" charset="0"/>
              </a:rPr>
              <a:t> and </a:t>
            </a:r>
            <a:r>
              <a:rPr lang="de-DE" sz="3000" dirty="0" err="1">
                <a:solidFill>
                  <a:schemeClr val="accent2"/>
                </a:solidFill>
                <a:cs typeface="Arial" panose="020B0604020202020204" pitchFamily="34" charset="0"/>
              </a:rPr>
              <a:t>lights</a:t>
            </a:r>
            <a:r>
              <a:rPr lang="de-DE" sz="3000" dirty="0">
                <a:solidFill>
                  <a:schemeClr val="accent2"/>
                </a:solidFill>
                <a:cs typeface="Arial" panose="020B0604020202020204" pitchFamily="34" charset="0"/>
              </a:rPr>
              <a:t> </a:t>
            </a:r>
            <a:r>
              <a:rPr lang="de-DE" sz="3000" dirty="0" err="1">
                <a:solidFill>
                  <a:schemeClr val="accent2"/>
                </a:solidFill>
                <a:cs typeface="Arial" panose="020B0604020202020204" pitchFamily="34" charset="0"/>
              </a:rPr>
              <a:t>switched</a:t>
            </a:r>
            <a:r>
              <a:rPr lang="de-DE" sz="3000" dirty="0">
                <a:solidFill>
                  <a:schemeClr val="accent2"/>
                </a:solidFill>
                <a:cs typeface="Arial" panose="020B0604020202020204" pitchFamily="34" charset="0"/>
              </a:rPr>
              <a:t> on</a:t>
            </a:r>
          </a:p>
          <a:p>
            <a:pPr>
              <a:lnSpc>
                <a:spcPct val="120000"/>
              </a:lnSpc>
            </a:pPr>
            <a:r>
              <a:rPr lang="de-DE" sz="3000" dirty="0">
                <a:solidFill>
                  <a:schemeClr val="accent2"/>
                </a:solidFill>
                <a:cs typeface="Arial" panose="020B0604020202020204" pitchFamily="34" charset="0"/>
              </a:rPr>
              <a:t>Smart </a:t>
            </a:r>
            <a:r>
              <a:rPr lang="de-DE" sz="3000" dirty="0" err="1">
                <a:solidFill>
                  <a:schemeClr val="accent2"/>
                </a:solidFill>
                <a:cs typeface="Arial" panose="020B0604020202020204" pitchFamily="34" charset="0"/>
              </a:rPr>
              <a:t>implementation</a:t>
            </a:r>
            <a:r>
              <a:rPr lang="de-DE" sz="3000" dirty="0">
                <a:solidFill>
                  <a:schemeClr val="accent2"/>
                </a:solidFill>
                <a:cs typeface="Arial" panose="020B0604020202020204" pitchFamily="34" charset="0"/>
              </a:rPr>
              <a:t> in </a:t>
            </a:r>
            <a:r>
              <a:rPr lang="de-DE" sz="3000" dirty="0" err="1">
                <a:solidFill>
                  <a:schemeClr val="accent2"/>
                </a:solidFill>
                <a:cs typeface="Arial" panose="020B0604020202020204" pitchFamily="34" charset="0"/>
              </a:rPr>
              <a:t>existing</a:t>
            </a:r>
            <a:r>
              <a:rPr lang="de-DE" sz="3000" dirty="0">
                <a:solidFill>
                  <a:schemeClr val="accent2"/>
                </a:solidFill>
                <a:cs typeface="Arial" panose="020B0604020202020204" pitchFamily="34" charset="0"/>
              </a:rPr>
              <a:t> </a:t>
            </a:r>
            <a:r>
              <a:rPr lang="de-DE" sz="3000" dirty="0" err="1">
                <a:solidFill>
                  <a:schemeClr val="accent2"/>
                </a:solidFill>
                <a:cs typeface="Arial" panose="020B0604020202020204" pitchFamily="34" charset="0"/>
              </a:rPr>
              <a:t>signs</a:t>
            </a:r>
            <a:endParaRPr lang="de-DE" sz="3000" dirty="0">
              <a:solidFill>
                <a:schemeClr val="accent2"/>
              </a:solidFill>
              <a:cs typeface="Arial" panose="020B0604020202020204" pitchFamily="34" charset="0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899E29E2-50CC-DE44-A3D3-D72250BB0B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41762" y="2087202"/>
            <a:ext cx="1528424" cy="1528424"/>
          </a:xfrm>
          <a:prstGeom prst="rect">
            <a:avLst/>
          </a:prstGeom>
        </p:spPr>
      </p:pic>
      <p:sp>
        <p:nvSpPr>
          <p:cNvPr id="10" name="Titel 1">
            <a:extLst>
              <a:ext uri="{FF2B5EF4-FFF2-40B4-BE49-F238E27FC236}">
                <a16:creationId xmlns:a16="http://schemas.microsoft.com/office/drawing/2014/main" id="{34FAD6A8-F04E-490E-852E-DF8A9B964D1B}"/>
              </a:ext>
            </a:extLst>
          </p:cNvPr>
          <p:cNvSpPr txBox="1">
            <a:spLocks/>
          </p:cNvSpPr>
          <p:nvPr/>
        </p:nvSpPr>
        <p:spPr>
          <a:xfrm>
            <a:off x="5262000" y="1995356"/>
            <a:ext cx="679704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…</a:t>
            </a:r>
            <a:r>
              <a:rPr lang="de-DE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LetMeSleep</a:t>
            </a:r>
            <a:r>
              <a:rPr lang="de-DE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- </a:t>
            </a:r>
            <a:r>
              <a:rPr lang="de-DE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signs</a:t>
            </a:r>
            <a:endParaRPr lang="de-DE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48309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F191819E-27F6-45C4-8F2F-F764E7A737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960" y="-1353312"/>
            <a:ext cx="12339456" cy="9254592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E030BC81-392C-4B0E-B0EB-D98D8B25AE08}"/>
              </a:ext>
            </a:extLst>
          </p:cNvPr>
          <p:cNvSpPr/>
          <p:nvPr/>
        </p:nvSpPr>
        <p:spPr>
          <a:xfrm>
            <a:off x="-455880" y="-62312"/>
            <a:ext cx="12928296" cy="8878317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2000">
                <a:schemeClr val="accent1">
                  <a:alpha val="25000"/>
                  <a:lumMod val="61000"/>
                  <a:lumOff val="39000"/>
                </a:schemeClr>
              </a:gs>
              <a:gs pos="94000">
                <a:schemeClr val="accent1">
                  <a:lumMod val="45000"/>
                  <a:lumOff val="55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accent2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159E1C9-CFFF-624F-8757-E77D7E2852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5840"/>
            <a:ext cx="6797040" cy="1325563"/>
          </a:xfrm>
        </p:spPr>
        <p:txBody>
          <a:bodyPr/>
          <a:lstStyle/>
          <a:p>
            <a:r>
              <a:rPr lang="de-DE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Does</a:t>
            </a:r>
            <a:r>
              <a:rPr lang="de-DE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de-DE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it</a:t>
            </a:r>
            <a:r>
              <a:rPr lang="de-DE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de-DE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work</a:t>
            </a:r>
            <a:r>
              <a:rPr lang="de-DE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...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6B40581-BC02-8046-9FA7-C8674D4385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8753" y="1557676"/>
            <a:ext cx="8039773" cy="5812388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en-US" sz="3200" dirty="0">
                <a:cs typeface="Arial" panose="020B0604020202020204" pitchFamily="34" charset="0"/>
              </a:rPr>
              <a:t>Simulation based on actual traffic data</a:t>
            </a:r>
            <a:endParaRPr lang="de-DE" sz="3200" dirty="0"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de-DE" sz="3200" dirty="0" err="1">
                <a:cs typeface="Arial" panose="020B0604020202020204" pitchFamily="34" charset="0"/>
              </a:rPr>
              <a:t>What</a:t>
            </a:r>
            <a:r>
              <a:rPr lang="de-DE" sz="3200" dirty="0">
                <a:cs typeface="Arial" panose="020B0604020202020204" pitchFamily="34" charset="0"/>
              </a:rPr>
              <a:t> will happen </a:t>
            </a:r>
            <a:r>
              <a:rPr lang="de-DE" sz="3200" dirty="0" err="1">
                <a:cs typeface="Arial" panose="020B0604020202020204" pitchFamily="34" charset="0"/>
              </a:rPr>
              <a:t>with</a:t>
            </a:r>
            <a:r>
              <a:rPr lang="de-DE" sz="3200" dirty="0">
                <a:cs typeface="Arial" panose="020B0604020202020204" pitchFamily="34" charset="0"/>
              </a:rPr>
              <a:t> </a:t>
            </a:r>
            <a:r>
              <a:rPr lang="de-DE" sz="3200" dirty="0" err="1">
                <a:cs typeface="Arial" panose="020B0604020202020204" pitchFamily="34" charset="0"/>
              </a:rPr>
              <a:t>our</a:t>
            </a:r>
            <a:r>
              <a:rPr lang="de-DE" sz="3200" dirty="0">
                <a:cs typeface="Arial" panose="020B0604020202020204" pitchFamily="34" charset="0"/>
              </a:rPr>
              <a:t> </a:t>
            </a:r>
            <a:r>
              <a:rPr lang="de-DE" sz="3200" dirty="0" err="1">
                <a:cs typeface="Arial" panose="020B0604020202020204" pitchFamily="34" charset="0"/>
              </a:rPr>
              <a:t>approach</a:t>
            </a:r>
            <a:r>
              <a:rPr lang="de-DE" sz="3200" dirty="0">
                <a:cs typeface="Arial" panose="020B0604020202020204" pitchFamily="34" charset="0"/>
              </a:rPr>
              <a:t>? </a:t>
            </a:r>
          </a:p>
          <a:p>
            <a:pPr>
              <a:lnSpc>
                <a:spcPct val="120000"/>
              </a:lnSpc>
            </a:pPr>
            <a:r>
              <a:rPr lang="de-DE" sz="3200" dirty="0" err="1">
                <a:cs typeface="Arial" panose="020B0604020202020204" pitchFamily="34" charset="0"/>
              </a:rPr>
              <a:t>Prototyping</a:t>
            </a:r>
            <a:r>
              <a:rPr lang="de-DE" sz="3200" dirty="0">
                <a:cs typeface="Arial" panose="020B0604020202020204" pitchFamily="34" charset="0"/>
              </a:rPr>
              <a:t> </a:t>
            </a:r>
          </a:p>
          <a:p>
            <a:pPr lvl="1">
              <a:lnSpc>
                <a:spcPct val="120000"/>
              </a:lnSpc>
            </a:pPr>
            <a:r>
              <a:rPr lang="de-DE" sz="2800" dirty="0">
                <a:cs typeface="Arial" panose="020B0604020202020204" pitchFamily="34" charset="0"/>
              </a:rPr>
              <a:t>Light und Noise Sensor</a:t>
            </a:r>
          </a:p>
          <a:p>
            <a:pPr lvl="1">
              <a:lnSpc>
                <a:spcPct val="120000"/>
              </a:lnSpc>
            </a:pPr>
            <a:r>
              <a:rPr lang="de-DE" sz="2800" dirty="0">
                <a:cs typeface="Arial" panose="020B0604020202020204" pitchFamily="34" charset="0"/>
              </a:rPr>
              <a:t>Display</a:t>
            </a:r>
          </a:p>
          <a:p>
            <a:pPr lvl="1">
              <a:lnSpc>
                <a:spcPct val="120000"/>
              </a:lnSpc>
            </a:pPr>
            <a:r>
              <a:rPr lang="de-DE" sz="2800" dirty="0">
                <a:cs typeface="Arial" panose="020B0604020202020204" pitchFamily="34" charset="0"/>
              </a:rPr>
              <a:t>=&gt; Traffic  </a:t>
            </a:r>
            <a:r>
              <a:rPr lang="de-DE" sz="2800" dirty="0" err="1">
                <a:cs typeface="Arial" panose="020B0604020202020204" pitchFamily="34" charset="0"/>
              </a:rPr>
              <a:t>bypassed</a:t>
            </a:r>
            <a:r>
              <a:rPr lang="de-DE" sz="2800" dirty="0">
                <a:cs typeface="Arial" panose="020B0604020202020204" pitchFamily="34" charset="0"/>
              </a:rPr>
              <a:t> </a:t>
            </a:r>
            <a:r>
              <a:rPr lang="de-DE" sz="2800" dirty="0" err="1">
                <a:cs typeface="Arial" panose="020B0604020202020204" pitchFamily="34" charset="0"/>
              </a:rPr>
              <a:t>left</a:t>
            </a:r>
            <a:r>
              <a:rPr lang="de-DE" sz="2800" dirty="0">
                <a:cs typeface="Arial" panose="020B0604020202020204" pitchFamily="34" charset="0"/>
              </a:rPr>
              <a:t> – </a:t>
            </a:r>
            <a:r>
              <a:rPr lang="de-DE" sz="2800" dirty="0" err="1">
                <a:cs typeface="Arial" panose="020B0604020202020204" pitchFamily="34" charset="0"/>
              </a:rPr>
              <a:t>right</a:t>
            </a:r>
            <a:endParaRPr lang="de-DE" sz="2800" dirty="0">
              <a:cs typeface="Arial" panose="020B0604020202020204" pitchFamily="34" charset="0"/>
            </a:endParaRPr>
          </a:p>
          <a:p>
            <a:pPr lvl="1">
              <a:lnSpc>
                <a:spcPct val="120000"/>
              </a:lnSpc>
            </a:pPr>
            <a:r>
              <a:rPr lang="de-DE" sz="2800" dirty="0">
                <a:cs typeface="Arial" panose="020B0604020202020204" pitchFamily="34" charset="0"/>
              </a:rPr>
              <a:t>Street </a:t>
            </a:r>
            <a:r>
              <a:rPr lang="de-DE" sz="2800" dirty="0" err="1">
                <a:cs typeface="Arial" panose="020B0604020202020204" pitchFamily="34" charset="0"/>
              </a:rPr>
              <a:t>lightning</a:t>
            </a:r>
            <a:r>
              <a:rPr lang="de-DE" sz="2800" dirty="0">
                <a:cs typeface="Arial" panose="020B0604020202020204" pitchFamily="34" charset="0"/>
              </a:rPr>
              <a:t> on/off</a:t>
            </a:r>
          </a:p>
          <a:p>
            <a:pPr>
              <a:lnSpc>
                <a:spcPct val="120000"/>
              </a:lnSpc>
            </a:pPr>
            <a:r>
              <a:rPr lang="de-DE" sz="3200" dirty="0">
                <a:cs typeface="Arial" panose="020B0604020202020204" pitchFamily="34" charset="0"/>
              </a:rPr>
              <a:t>Evaluation </a:t>
            </a:r>
            <a:r>
              <a:rPr lang="de-DE" sz="3200" dirty="0" err="1">
                <a:cs typeface="Arial" panose="020B0604020202020204" pitchFamily="34" charset="0"/>
              </a:rPr>
              <a:t>of</a:t>
            </a:r>
            <a:r>
              <a:rPr lang="de-DE" sz="3200" dirty="0">
                <a:cs typeface="Arial" panose="020B0604020202020204" pitchFamily="34" charset="0"/>
              </a:rPr>
              <a:t> </a:t>
            </a:r>
            <a:r>
              <a:rPr lang="de-DE" sz="3200" dirty="0" err="1">
                <a:cs typeface="Arial" panose="020B0604020202020204" pitchFamily="34" charset="0"/>
              </a:rPr>
              <a:t>effects</a:t>
            </a:r>
            <a:endParaRPr lang="de-DE" sz="3200" dirty="0">
              <a:cs typeface="Arial" panose="020B0604020202020204" pitchFamily="34" charset="0"/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4212C1BC-4FF2-4167-9E1A-0C76AAE123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7947" y="4660582"/>
            <a:ext cx="1057293" cy="1057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2470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FF12B44C-851F-4C92-BFB9-4916A04734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1657" y="-566930"/>
            <a:ext cx="12951503" cy="7900417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159E1C9-CFFF-624F-8757-E77D7E2852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8709" y="-71292"/>
            <a:ext cx="10515600" cy="1325563"/>
          </a:xfrm>
        </p:spPr>
        <p:txBody>
          <a:bodyPr/>
          <a:lstStyle/>
          <a:p>
            <a:r>
              <a:rPr lang="de-DE" b="1" dirty="0" err="1">
                <a:solidFill>
                  <a:schemeClr val="accent2"/>
                </a:solidFill>
              </a:rPr>
              <a:t>Sustainability</a:t>
            </a:r>
            <a:endParaRPr lang="de-DE" b="1" dirty="0">
              <a:solidFill>
                <a:schemeClr val="accent2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6B40581-BC02-8046-9FA7-C8674D4385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1392" y="4797381"/>
            <a:ext cx="10644963" cy="2045643"/>
          </a:xfrm>
        </p:spPr>
        <p:txBody>
          <a:bodyPr>
            <a:normAutofit fontScale="92500" lnSpcReduction="10000"/>
          </a:bodyPr>
          <a:lstStyle/>
          <a:p>
            <a:r>
              <a:rPr lang="de-DE" sz="3500" dirty="0" err="1">
                <a:solidFill>
                  <a:schemeClr val="accent2"/>
                </a:solidFill>
              </a:rPr>
              <a:t>Longer</a:t>
            </a:r>
            <a:r>
              <a:rPr lang="de-DE" sz="3500" dirty="0">
                <a:solidFill>
                  <a:schemeClr val="accent2"/>
                </a:solidFill>
              </a:rPr>
              <a:t> "</a:t>
            </a:r>
            <a:r>
              <a:rPr lang="de-DE" sz="3500" dirty="0" err="1">
                <a:solidFill>
                  <a:schemeClr val="accent2"/>
                </a:solidFill>
              </a:rPr>
              <a:t>silent</a:t>
            </a:r>
            <a:r>
              <a:rPr lang="de-DE" sz="3500" dirty="0">
                <a:solidFill>
                  <a:schemeClr val="accent2"/>
                </a:solidFill>
              </a:rPr>
              <a:t> </a:t>
            </a:r>
            <a:r>
              <a:rPr lang="de-DE" sz="3500" dirty="0" err="1">
                <a:solidFill>
                  <a:schemeClr val="accent2"/>
                </a:solidFill>
              </a:rPr>
              <a:t>phases</a:t>
            </a:r>
            <a:r>
              <a:rPr lang="de-DE" sz="3500" dirty="0">
                <a:solidFill>
                  <a:schemeClr val="accent2"/>
                </a:solidFill>
              </a:rPr>
              <a:t>" </a:t>
            </a:r>
            <a:r>
              <a:rPr lang="de-DE" sz="3500" dirty="0" err="1">
                <a:solidFill>
                  <a:schemeClr val="accent2"/>
                </a:solidFill>
              </a:rPr>
              <a:t>locally</a:t>
            </a:r>
            <a:r>
              <a:rPr lang="de-DE" sz="3500" dirty="0">
                <a:solidFill>
                  <a:schemeClr val="accent2"/>
                </a:solidFill>
              </a:rPr>
              <a:t> </a:t>
            </a:r>
          </a:p>
          <a:p>
            <a:r>
              <a:rPr lang="de-DE" sz="3500" dirty="0" err="1">
                <a:solidFill>
                  <a:schemeClr val="accent2"/>
                </a:solidFill>
              </a:rPr>
              <a:t>Avoid</a:t>
            </a:r>
            <a:r>
              <a:rPr lang="de-DE" sz="3500" dirty="0">
                <a:solidFill>
                  <a:schemeClr val="accent2"/>
                </a:solidFill>
              </a:rPr>
              <a:t> </a:t>
            </a:r>
            <a:r>
              <a:rPr lang="de-DE" sz="3500" dirty="0" err="1">
                <a:solidFill>
                  <a:schemeClr val="accent2"/>
                </a:solidFill>
              </a:rPr>
              <a:t>noise</a:t>
            </a:r>
            <a:r>
              <a:rPr lang="de-DE" sz="3500" dirty="0">
                <a:solidFill>
                  <a:schemeClr val="accent2"/>
                </a:solidFill>
              </a:rPr>
              <a:t> </a:t>
            </a:r>
            <a:r>
              <a:rPr lang="de-DE" sz="3500" dirty="0" err="1">
                <a:solidFill>
                  <a:schemeClr val="accent2"/>
                </a:solidFill>
              </a:rPr>
              <a:t>peaks</a:t>
            </a:r>
            <a:endParaRPr lang="de-DE" sz="3500" dirty="0">
              <a:solidFill>
                <a:schemeClr val="accent2"/>
              </a:solidFill>
            </a:endParaRPr>
          </a:p>
          <a:p>
            <a:r>
              <a:rPr lang="de-DE" sz="3500" dirty="0" err="1">
                <a:solidFill>
                  <a:schemeClr val="accent2"/>
                </a:solidFill>
              </a:rPr>
              <a:t>Less</a:t>
            </a:r>
            <a:r>
              <a:rPr lang="de-DE" sz="3500" dirty="0">
                <a:solidFill>
                  <a:schemeClr val="accent2"/>
                </a:solidFill>
              </a:rPr>
              <a:t> </a:t>
            </a:r>
            <a:r>
              <a:rPr lang="de-DE" sz="3500" dirty="0" err="1">
                <a:solidFill>
                  <a:schemeClr val="accent2"/>
                </a:solidFill>
              </a:rPr>
              <a:t>energy</a:t>
            </a:r>
            <a:r>
              <a:rPr lang="de-DE" sz="3500" dirty="0">
                <a:solidFill>
                  <a:schemeClr val="accent2"/>
                </a:solidFill>
              </a:rPr>
              <a:t> </a:t>
            </a:r>
            <a:r>
              <a:rPr lang="de-DE" sz="3500" dirty="0" err="1">
                <a:solidFill>
                  <a:schemeClr val="accent2"/>
                </a:solidFill>
              </a:rPr>
              <a:t>consumption</a:t>
            </a:r>
            <a:endParaRPr lang="de-DE" sz="3500" dirty="0">
              <a:solidFill>
                <a:schemeClr val="accent2"/>
              </a:solidFill>
            </a:endParaRPr>
          </a:p>
          <a:p>
            <a:r>
              <a:rPr lang="de-DE" sz="3500" dirty="0" err="1">
                <a:solidFill>
                  <a:schemeClr val="accent2"/>
                </a:solidFill>
              </a:rPr>
              <a:t>Less</a:t>
            </a:r>
            <a:r>
              <a:rPr lang="de-DE" sz="3500" dirty="0">
                <a:solidFill>
                  <a:schemeClr val="accent2"/>
                </a:solidFill>
              </a:rPr>
              <a:t> </a:t>
            </a:r>
            <a:r>
              <a:rPr lang="de-DE" sz="3500" dirty="0" err="1">
                <a:solidFill>
                  <a:schemeClr val="accent2"/>
                </a:solidFill>
              </a:rPr>
              <a:t>noise</a:t>
            </a:r>
            <a:r>
              <a:rPr lang="de-DE" sz="3500" dirty="0">
                <a:solidFill>
                  <a:schemeClr val="accent2"/>
                </a:solidFill>
              </a:rPr>
              <a:t> / light </a:t>
            </a:r>
            <a:r>
              <a:rPr lang="de-DE" sz="3500" dirty="0" err="1">
                <a:solidFill>
                  <a:schemeClr val="accent2"/>
                </a:solidFill>
              </a:rPr>
              <a:t>emission</a:t>
            </a:r>
            <a:endParaRPr lang="de-DE" sz="3500" dirty="0">
              <a:solidFill>
                <a:schemeClr val="accent2"/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4A1005D-0255-4E96-8CBD-EEF6957EA4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018" y="1597345"/>
            <a:ext cx="4491639" cy="289974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4F1300BA-D6F3-4162-A7CC-7BF35AFF39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5979" y="1597345"/>
            <a:ext cx="4491639" cy="2899740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DBB1B87F-2D63-4E00-B22C-ADB8F3AC3F41}"/>
              </a:ext>
            </a:extLst>
          </p:cNvPr>
          <p:cNvSpPr txBox="1"/>
          <p:nvPr/>
        </p:nvSpPr>
        <p:spPr>
          <a:xfrm>
            <a:off x="2086581" y="1099352"/>
            <a:ext cx="13522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 err="1">
                <a:solidFill>
                  <a:schemeClr val="accent2"/>
                </a:solidFill>
              </a:rPr>
              <a:t>before</a:t>
            </a:r>
            <a:endParaRPr lang="de-DE" sz="2800" dirty="0">
              <a:solidFill>
                <a:schemeClr val="accent2"/>
              </a:solidFill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6F41EB9C-7358-4AAB-B56D-A55C7B0803E5}"/>
              </a:ext>
            </a:extLst>
          </p:cNvPr>
          <p:cNvSpPr txBox="1"/>
          <p:nvPr/>
        </p:nvSpPr>
        <p:spPr>
          <a:xfrm>
            <a:off x="8339377" y="1037797"/>
            <a:ext cx="8824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>
                <a:solidFill>
                  <a:schemeClr val="accent2"/>
                </a:solidFill>
              </a:rPr>
              <a:t>after</a:t>
            </a:r>
          </a:p>
        </p:txBody>
      </p:sp>
    </p:spTree>
    <p:extLst>
      <p:ext uri="{BB962C8B-B14F-4D97-AF65-F5344CB8AC3E}">
        <p14:creationId xmlns:p14="http://schemas.microsoft.com/office/powerpoint/2010/main" val="42089862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5" descr="ChoiceFlexibility.jpg">
            <a:extLst>
              <a:ext uri="{FF2B5EF4-FFF2-40B4-BE49-F238E27FC236}">
                <a16:creationId xmlns:a16="http://schemas.microsoft.com/office/drawing/2014/main" id="{82390421-C5DB-4B25-BF2A-ACA9976C786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alphaModFix amt="7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96920" y="-451318"/>
            <a:ext cx="12888616" cy="872624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159E1C9-CFFF-624F-8757-E77D7E2852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5194" y="129268"/>
            <a:ext cx="10515600" cy="1325563"/>
          </a:xfrm>
        </p:spPr>
        <p:txBody>
          <a:bodyPr/>
          <a:lstStyle/>
          <a:p>
            <a:r>
              <a:rPr lang="de-DE" b="1" dirty="0"/>
              <a:t>Outlook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6B40581-BC02-8046-9FA7-C8674D4385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9837" y="2932224"/>
            <a:ext cx="3610555" cy="6546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3500" dirty="0">
                <a:solidFill>
                  <a:schemeClr val="bg1"/>
                </a:solidFill>
              </a:rPr>
              <a:t>Dynamic </a:t>
            </a:r>
            <a:r>
              <a:rPr lang="de-DE" sz="3500" dirty="0" err="1">
                <a:solidFill>
                  <a:schemeClr val="bg1"/>
                </a:solidFill>
              </a:rPr>
              <a:t>signs</a:t>
            </a:r>
            <a:endParaRPr lang="de-DE" sz="3500" dirty="0">
              <a:solidFill>
                <a:schemeClr val="bg1"/>
              </a:solidFill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1824323D-C5B6-4AD4-930B-346091445B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87638" y="466767"/>
            <a:ext cx="959168" cy="959168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1C38D607-85C9-4721-ABC4-F595F473AD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64218" y="2547026"/>
            <a:ext cx="1128862" cy="1128862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E975D8A7-64AA-4EEF-913D-F73418454E9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45037" y="1425935"/>
            <a:ext cx="1338072" cy="1338072"/>
          </a:xfrm>
          <a:prstGeom prst="rect">
            <a:avLst/>
          </a:prstGeom>
        </p:spPr>
      </p:pic>
      <p:sp>
        <p:nvSpPr>
          <p:cNvPr id="15" name="Inhaltsplatzhalter 2">
            <a:extLst>
              <a:ext uri="{FF2B5EF4-FFF2-40B4-BE49-F238E27FC236}">
                <a16:creationId xmlns:a16="http://schemas.microsoft.com/office/drawing/2014/main" id="{7CA9A610-AED4-465A-B45F-81037B3F9CEE}"/>
              </a:ext>
            </a:extLst>
          </p:cNvPr>
          <p:cNvSpPr txBox="1">
            <a:spLocks/>
          </p:cNvSpPr>
          <p:nvPr/>
        </p:nvSpPr>
        <p:spPr>
          <a:xfrm>
            <a:off x="4290722" y="3911802"/>
            <a:ext cx="3610555" cy="6546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3500" dirty="0">
                <a:solidFill>
                  <a:schemeClr val="bg1"/>
                </a:solidFill>
              </a:rPr>
              <a:t>Dynamic </a:t>
            </a:r>
            <a:r>
              <a:rPr lang="de-DE" sz="3500" dirty="0" err="1">
                <a:solidFill>
                  <a:schemeClr val="bg1"/>
                </a:solidFill>
              </a:rPr>
              <a:t>cars</a:t>
            </a:r>
            <a:endParaRPr lang="de-DE" sz="3500" dirty="0">
              <a:solidFill>
                <a:schemeClr val="bg1"/>
              </a:solidFill>
            </a:endParaRPr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00B88D5B-5363-4E5A-BAB2-77378324050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581445" y="3586898"/>
            <a:ext cx="1262443" cy="1262443"/>
          </a:xfrm>
          <a:prstGeom prst="rect">
            <a:avLst/>
          </a:prstGeom>
        </p:spPr>
      </p:pic>
      <p:sp>
        <p:nvSpPr>
          <p:cNvPr id="20" name="Inhaltsplatzhalter 2">
            <a:extLst>
              <a:ext uri="{FF2B5EF4-FFF2-40B4-BE49-F238E27FC236}">
                <a16:creationId xmlns:a16="http://schemas.microsoft.com/office/drawing/2014/main" id="{A60C4898-F76F-4F8F-9835-5D63585CC8B7}"/>
              </a:ext>
            </a:extLst>
          </p:cNvPr>
          <p:cNvSpPr txBox="1">
            <a:spLocks/>
          </p:cNvSpPr>
          <p:nvPr/>
        </p:nvSpPr>
        <p:spPr>
          <a:xfrm>
            <a:off x="8482360" y="5104728"/>
            <a:ext cx="3610555" cy="6546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3500" dirty="0">
                <a:solidFill>
                  <a:schemeClr val="bg1"/>
                </a:solidFill>
              </a:rPr>
              <a:t>Dynamic </a:t>
            </a:r>
            <a:r>
              <a:rPr lang="de-DE" sz="3500" dirty="0" err="1">
                <a:solidFill>
                  <a:schemeClr val="bg1"/>
                </a:solidFill>
              </a:rPr>
              <a:t>cities</a:t>
            </a:r>
            <a:endParaRPr lang="de-DE" sz="3500" dirty="0">
              <a:solidFill>
                <a:schemeClr val="bg1"/>
              </a:solidFill>
            </a:endParaRPr>
          </a:p>
        </p:txBody>
      </p:sp>
      <p:sp>
        <p:nvSpPr>
          <p:cNvPr id="22" name="Inhaltsplatzhalter 2">
            <a:extLst>
              <a:ext uri="{FF2B5EF4-FFF2-40B4-BE49-F238E27FC236}">
                <a16:creationId xmlns:a16="http://schemas.microsoft.com/office/drawing/2014/main" id="{956B3D7F-F363-43B9-B4DE-F72D5061477A}"/>
              </a:ext>
            </a:extLst>
          </p:cNvPr>
          <p:cNvSpPr txBox="1">
            <a:spLocks/>
          </p:cNvSpPr>
          <p:nvPr/>
        </p:nvSpPr>
        <p:spPr>
          <a:xfrm>
            <a:off x="151607" y="6396037"/>
            <a:ext cx="6227857" cy="4455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200" dirty="0">
                <a:solidFill>
                  <a:schemeClr val="accent2">
                    <a:lumMod val="75000"/>
                  </a:schemeClr>
                </a:solidFill>
              </a:rPr>
              <a:t> © </a:t>
            </a:r>
            <a:r>
              <a:rPr lang="de-DE" sz="1200" dirty="0" err="1">
                <a:solidFill>
                  <a:schemeClr val="accent2">
                    <a:lumMod val="75000"/>
                  </a:schemeClr>
                </a:solidFill>
              </a:rPr>
              <a:t>Sleepy</a:t>
            </a:r>
            <a:r>
              <a:rPr lang="de-DE" sz="1200" dirty="0">
                <a:solidFill>
                  <a:schemeClr val="accent2">
                    <a:lumMod val="75000"/>
                  </a:schemeClr>
                </a:solidFill>
              </a:rPr>
              <a:t> Coders </a:t>
            </a:r>
            <a:r>
              <a:rPr lang="de-DE" sz="1200" dirty="0" err="1">
                <a:solidFill>
                  <a:schemeClr val="accent2">
                    <a:lumMod val="75000"/>
                  </a:schemeClr>
                </a:solidFill>
              </a:rPr>
              <a:t>feat</a:t>
            </a:r>
            <a:r>
              <a:rPr lang="de-DE" sz="1200" dirty="0">
                <a:solidFill>
                  <a:schemeClr val="accent2">
                    <a:lumMod val="75000"/>
                  </a:schemeClr>
                </a:solidFill>
              </a:rPr>
              <a:t>. Meike, Miguel, Amir</a:t>
            </a:r>
            <a:endParaRPr lang="de-DE" sz="18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8" name="Pfeil: nach unten gekrümmt 7">
            <a:extLst>
              <a:ext uri="{FF2B5EF4-FFF2-40B4-BE49-F238E27FC236}">
                <a16:creationId xmlns:a16="http://schemas.microsoft.com/office/drawing/2014/main" id="{9E434BF9-3F69-4F52-949B-41ED0D9D17B0}"/>
              </a:ext>
            </a:extLst>
          </p:cNvPr>
          <p:cNvSpPr/>
          <p:nvPr/>
        </p:nvSpPr>
        <p:spPr>
          <a:xfrm rot="1309699">
            <a:off x="2291731" y="1442403"/>
            <a:ext cx="2738984" cy="525526"/>
          </a:xfrm>
          <a:prstGeom prst="curved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7" name="Pfeil: nach unten gekrümmt 16">
            <a:extLst>
              <a:ext uri="{FF2B5EF4-FFF2-40B4-BE49-F238E27FC236}">
                <a16:creationId xmlns:a16="http://schemas.microsoft.com/office/drawing/2014/main" id="{73EFB118-CD62-49EB-97BB-C438EB1740D1}"/>
              </a:ext>
            </a:extLst>
          </p:cNvPr>
          <p:cNvSpPr/>
          <p:nvPr/>
        </p:nvSpPr>
        <p:spPr>
          <a:xfrm rot="1217164">
            <a:off x="5794126" y="2607627"/>
            <a:ext cx="2989939" cy="442261"/>
          </a:xfrm>
          <a:prstGeom prst="curved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8" name="Inhaltsplatzhalter 2">
            <a:extLst>
              <a:ext uri="{FF2B5EF4-FFF2-40B4-BE49-F238E27FC236}">
                <a16:creationId xmlns:a16="http://schemas.microsoft.com/office/drawing/2014/main" id="{A07E4821-4566-435B-91BB-CAAF68664268}"/>
              </a:ext>
            </a:extLst>
          </p:cNvPr>
          <p:cNvSpPr txBox="1">
            <a:spLocks/>
          </p:cNvSpPr>
          <p:nvPr/>
        </p:nvSpPr>
        <p:spPr>
          <a:xfrm>
            <a:off x="945194" y="5432065"/>
            <a:ext cx="6150550" cy="6546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3600" dirty="0">
                <a:solidFill>
                  <a:schemeClr val="bg1"/>
                </a:solidFill>
              </a:rPr>
              <a:t>Support </a:t>
            </a:r>
            <a:r>
              <a:rPr lang="de-DE" sz="3600" dirty="0" err="1">
                <a:solidFill>
                  <a:schemeClr val="bg1"/>
                </a:solidFill>
              </a:rPr>
              <a:t>your</a:t>
            </a:r>
            <a:r>
              <a:rPr lang="de-DE" sz="3600" dirty="0">
                <a:solidFill>
                  <a:schemeClr val="bg1"/>
                </a:solidFill>
              </a:rPr>
              <a:t> </a:t>
            </a:r>
            <a:r>
              <a:rPr lang="de-DE" sz="3600" dirty="0" err="1">
                <a:solidFill>
                  <a:schemeClr val="bg1"/>
                </a:solidFill>
              </a:rPr>
              <a:t>citizens</a:t>
            </a:r>
            <a:r>
              <a:rPr lang="de-DE" sz="3600" dirty="0">
                <a:solidFill>
                  <a:schemeClr val="bg1"/>
                </a:solidFill>
              </a:rPr>
              <a:t> </a:t>
            </a:r>
            <a:r>
              <a:rPr lang="de-DE" sz="3600" dirty="0" err="1">
                <a:solidFill>
                  <a:schemeClr val="bg1"/>
                </a:solidFill>
              </a:rPr>
              <a:t>locally</a:t>
            </a:r>
            <a:r>
              <a:rPr lang="de-DE" sz="3600" dirty="0">
                <a:solidFill>
                  <a:schemeClr val="bg1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0257396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162</Words>
  <Application>Microsoft Office PowerPoint</Application>
  <PresentationFormat>Breitbild</PresentationFormat>
  <Paragraphs>38</Paragraphs>
  <Slides>5</Slides>
  <Notes>5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</vt:lpstr>
      <vt:lpstr>Problem – Why?</vt:lpstr>
      <vt:lpstr>How to...</vt:lpstr>
      <vt:lpstr>Does it work...</vt:lpstr>
      <vt:lpstr>Sustainability</vt:lpstr>
      <vt:lpstr>Outlook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Let me sleep</dc:title>
  <dc:creator>Microsoft Office-Benutzer</dc:creator>
  <cp:lastModifiedBy>Martin Stark</cp:lastModifiedBy>
  <cp:revision>69</cp:revision>
  <dcterms:created xsi:type="dcterms:W3CDTF">2018-11-04T13:10:33Z</dcterms:created>
  <dcterms:modified xsi:type="dcterms:W3CDTF">2018-11-05T00:13:46Z</dcterms:modified>
</cp:coreProperties>
</file>